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56" r:id="rId2"/>
    <p:sldId id="257" r:id="rId3"/>
    <p:sldId id="260" r:id="rId4"/>
    <p:sldId id="262" r:id="rId5"/>
    <p:sldId id="263" r:id="rId6"/>
    <p:sldId id="281" r:id="rId7"/>
    <p:sldId id="264" r:id="rId8"/>
    <p:sldId id="267" r:id="rId9"/>
    <p:sldId id="273" r:id="rId10"/>
    <p:sldId id="271" r:id="rId11"/>
    <p:sldId id="272" r:id="rId12"/>
    <p:sldId id="274" r:id="rId13"/>
    <p:sldId id="275" r:id="rId14"/>
    <p:sldId id="276" r:id="rId15"/>
    <p:sldId id="277" r:id="rId16"/>
    <p:sldId id="278" r:id="rId17"/>
    <p:sldId id="279" r:id="rId18"/>
    <p:sldId id="265" r:id="rId19"/>
    <p:sldId id="266" r:id="rId20"/>
    <p:sldId id="268" r:id="rId21"/>
    <p:sldId id="26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4660"/>
  </p:normalViewPr>
  <p:slideViewPr>
    <p:cSldViewPr snapToGrid="0">
      <p:cViewPr varScale="1">
        <p:scale>
          <a:sx n="80" d="100"/>
          <a:sy n="80" d="100"/>
        </p:scale>
        <p:origin x="62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2B5801-9D82-47E3-9E48-69A4E5C57D3A}"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7B8DD3-0DDA-47F3-9E44-FA25ED81C1D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341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2B5801-9D82-47E3-9E48-69A4E5C57D3A}"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7B8DD3-0DDA-47F3-9E44-FA25ED81C1DE}" type="slidenum">
              <a:rPr lang="en-US" smtClean="0"/>
              <a:t>‹#›</a:t>
            </a:fld>
            <a:endParaRPr lang="en-US"/>
          </a:p>
        </p:txBody>
      </p:sp>
    </p:spTree>
    <p:extLst>
      <p:ext uri="{BB962C8B-B14F-4D97-AF65-F5344CB8AC3E}">
        <p14:creationId xmlns:p14="http://schemas.microsoft.com/office/powerpoint/2010/main" val="2471609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2B5801-9D82-47E3-9E48-69A4E5C57D3A}"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7B8DD3-0DDA-47F3-9E44-FA25ED81C1DE}" type="slidenum">
              <a:rPr lang="en-US" smtClean="0"/>
              <a:t>‹#›</a:t>
            </a:fld>
            <a:endParaRPr lang="en-US"/>
          </a:p>
        </p:txBody>
      </p:sp>
    </p:spTree>
    <p:extLst>
      <p:ext uri="{BB962C8B-B14F-4D97-AF65-F5344CB8AC3E}">
        <p14:creationId xmlns:p14="http://schemas.microsoft.com/office/powerpoint/2010/main" val="2575578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2B5801-9D82-47E3-9E48-69A4E5C57D3A}"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7B8DD3-0DDA-47F3-9E44-FA25ED81C1DE}" type="slidenum">
              <a:rPr lang="en-US" smtClean="0"/>
              <a:t>‹#›</a:t>
            </a:fld>
            <a:endParaRPr lang="en-US"/>
          </a:p>
        </p:txBody>
      </p:sp>
    </p:spTree>
    <p:extLst>
      <p:ext uri="{BB962C8B-B14F-4D97-AF65-F5344CB8AC3E}">
        <p14:creationId xmlns:p14="http://schemas.microsoft.com/office/powerpoint/2010/main" val="39428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2B5801-9D82-47E3-9E48-69A4E5C57D3A}"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7B8DD3-0DDA-47F3-9E44-FA25ED81C1D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6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2B5801-9D82-47E3-9E48-69A4E5C57D3A}"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7B8DD3-0DDA-47F3-9E44-FA25ED81C1DE}" type="slidenum">
              <a:rPr lang="en-US" smtClean="0"/>
              <a:t>‹#›</a:t>
            </a:fld>
            <a:endParaRPr lang="en-US"/>
          </a:p>
        </p:txBody>
      </p:sp>
    </p:spTree>
    <p:extLst>
      <p:ext uri="{BB962C8B-B14F-4D97-AF65-F5344CB8AC3E}">
        <p14:creationId xmlns:p14="http://schemas.microsoft.com/office/powerpoint/2010/main" val="2136025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2B5801-9D82-47E3-9E48-69A4E5C57D3A}" type="datetimeFigureOut">
              <a:rPr lang="en-US" smtClean="0"/>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7B8DD3-0DDA-47F3-9E44-FA25ED81C1DE}" type="slidenum">
              <a:rPr lang="en-US" smtClean="0"/>
              <a:t>‹#›</a:t>
            </a:fld>
            <a:endParaRPr lang="en-US"/>
          </a:p>
        </p:txBody>
      </p:sp>
    </p:spTree>
    <p:extLst>
      <p:ext uri="{BB962C8B-B14F-4D97-AF65-F5344CB8AC3E}">
        <p14:creationId xmlns:p14="http://schemas.microsoft.com/office/powerpoint/2010/main" val="3381066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2B5801-9D82-47E3-9E48-69A4E5C57D3A}" type="datetimeFigureOut">
              <a:rPr lang="en-US" smtClean="0"/>
              <a:t>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7B8DD3-0DDA-47F3-9E44-FA25ED81C1DE}" type="slidenum">
              <a:rPr lang="en-US" smtClean="0"/>
              <a:t>‹#›</a:t>
            </a:fld>
            <a:endParaRPr lang="en-US"/>
          </a:p>
        </p:txBody>
      </p:sp>
    </p:spTree>
    <p:extLst>
      <p:ext uri="{BB962C8B-B14F-4D97-AF65-F5344CB8AC3E}">
        <p14:creationId xmlns:p14="http://schemas.microsoft.com/office/powerpoint/2010/main" val="1666643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92B5801-9D82-47E3-9E48-69A4E5C57D3A}" type="datetimeFigureOut">
              <a:rPr lang="en-US" smtClean="0"/>
              <a:t>6/12/2023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27B8DD3-0DDA-47F3-9E44-FA25ED81C1DE}" type="slidenum">
              <a:rPr lang="en-US" smtClean="0"/>
              <a:t>‹#›</a:t>
            </a:fld>
            <a:endParaRPr lang="en-US"/>
          </a:p>
        </p:txBody>
      </p:sp>
    </p:spTree>
    <p:extLst>
      <p:ext uri="{BB962C8B-B14F-4D97-AF65-F5344CB8AC3E}">
        <p14:creationId xmlns:p14="http://schemas.microsoft.com/office/powerpoint/2010/main" val="3646521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92B5801-9D82-47E3-9E48-69A4E5C57D3A}" type="datetimeFigureOut">
              <a:rPr lang="en-US" smtClean="0"/>
              <a:t>6/12/2023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27B8DD3-0DDA-47F3-9E44-FA25ED81C1DE}" type="slidenum">
              <a:rPr lang="en-US" smtClean="0"/>
              <a:t>‹#›</a:t>
            </a:fld>
            <a:endParaRPr lang="en-US"/>
          </a:p>
        </p:txBody>
      </p:sp>
    </p:spTree>
    <p:extLst>
      <p:ext uri="{BB962C8B-B14F-4D97-AF65-F5344CB8AC3E}">
        <p14:creationId xmlns:p14="http://schemas.microsoft.com/office/powerpoint/2010/main" val="2124678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2B5801-9D82-47E3-9E48-69A4E5C57D3A}"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7B8DD3-0DDA-47F3-9E44-FA25ED81C1DE}" type="slidenum">
              <a:rPr lang="en-US" smtClean="0"/>
              <a:t>‹#›</a:t>
            </a:fld>
            <a:endParaRPr lang="en-US"/>
          </a:p>
        </p:txBody>
      </p:sp>
    </p:spTree>
    <p:extLst>
      <p:ext uri="{BB962C8B-B14F-4D97-AF65-F5344CB8AC3E}">
        <p14:creationId xmlns:p14="http://schemas.microsoft.com/office/powerpoint/2010/main" val="2674360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92B5801-9D82-47E3-9E48-69A4E5C57D3A}" type="datetimeFigureOut">
              <a:rPr lang="en-US" smtClean="0"/>
              <a:t>6/12/2023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27B8DD3-0DDA-47F3-9E44-FA25ED81C1D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19236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C9F71-BA09-38E1-BE38-8C51263191F9}"/>
              </a:ext>
            </a:extLst>
          </p:cNvPr>
          <p:cNvSpPr>
            <a:spLocks noGrp="1"/>
          </p:cNvSpPr>
          <p:nvPr>
            <p:ph type="ctrTitle"/>
          </p:nvPr>
        </p:nvSpPr>
        <p:spPr>
          <a:xfrm>
            <a:off x="1524000" y="1122363"/>
            <a:ext cx="9144000" cy="3090714"/>
          </a:xfrm>
        </p:spPr>
        <p:txBody>
          <a:bodyPr>
            <a:normAutofit/>
          </a:bodyPr>
          <a:lstStyle/>
          <a:p>
            <a:pPr marL="0" marR="0">
              <a:lnSpc>
                <a:spcPct val="107000"/>
              </a:lnSpc>
              <a:spcBef>
                <a:spcPts val="0"/>
              </a:spcBef>
              <a:spcAft>
                <a:spcPts val="0"/>
              </a:spcAft>
            </a:pPr>
            <a:r>
              <a:rPr lang="en-US" sz="5400" b="1" dirty="0">
                <a:effectLst/>
                <a:latin typeface="Times New Roman" panose="02020603050405020304" pitchFamily="18" charset="0"/>
                <a:ea typeface="Calibri" panose="020F0502020204030204" pitchFamily="34" charset="0"/>
                <a:cs typeface="Times New Roman" panose="02020603050405020304" pitchFamily="18" charset="0"/>
              </a:rPr>
              <a:t>Judging in a High-Profile Case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31C1D857-F57F-6861-CC6D-429AEBD7E9E0}"/>
              </a:ext>
            </a:extLst>
          </p:cNvPr>
          <p:cNvSpPr>
            <a:spLocks noGrp="1"/>
          </p:cNvSpPr>
          <p:nvPr>
            <p:ph type="subTitle" idx="1"/>
          </p:nvPr>
        </p:nvSpPr>
        <p:spPr>
          <a:xfrm>
            <a:off x="1524000" y="4392538"/>
            <a:ext cx="9144000" cy="865262"/>
          </a:xfrm>
        </p:spPr>
        <p:txBody>
          <a:bodyPr>
            <a:normAutofit lnSpcReduction="10000"/>
          </a:bodyPr>
          <a:lstStyle/>
          <a:p>
            <a:r>
              <a:rPr lang="en-US" dirty="0"/>
              <a:t>Judge Maya Guerra Gamble</a:t>
            </a:r>
          </a:p>
          <a:p>
            <a:r>
              <a:rPr lang="en-US" dirty="0"/>
              <a:t>459</a:t>
            </a:r>
            <a:r>
              <a:rPr lang="en-US" baseline="30000" dirty="0"/>
              <a:t>th</a:t>
            </a:r>
            <a:r>
              <a:rPr lang="en-US" dirty="0"/>
              <a:t> District Court</a:t>
            </a:r>
          </a:p>
        </p:txBody>
      </p:sp>
    </p:spTree>
    <p:extLst>
      <p:ext uri="{BB962C8B-B14F-4D97-AF65-F5344CB8AC3E}">
        <p14:creationId xmlns:p14="http://schemas.microsoft.com/office/powerpoint/2010/main" val="803550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19C5-04A3-2825-5624-3F4F373C7809}"/>
              </a:ext>
            </a:extLst>
          </p:cNvPr>
          <p:cNvSpPr>
            <a:spLocks noGrp="1"/>
          </p:cNvSpPr>
          <p:nvPr>
            <p:ph type="title"/>
          </p:nvPr>
        </p:nvSpPr>
        <p:spPr/>
        <p:txBody>
          <a:bodyPr/>
          <a:lstStyle/>
          <a:p>
            <a:r>
              <a:rPr lang="en-US" dirty="0"/>
              <a:t>Juror Oath</a:t>
            </a:r>
          </a:p>
        </p:txBody>
      </p:sp>
      <p:sp>
        <p:nvSpPr>
          <p:cNvPr id="3" name="Content Placeholder 2">
            <a:extLst>
              <a:ext uri="{FF2B5EF4-FFF2-40B4-BE49-F238E27FC236}">
                <a16:creationId xmlns:a16="http://schemas.microsoft.com/office/drawing/2014/main" id="{031E27C9-54A3-2E27-6A0F-3EABDE69BFC2}"/>
              </a:ext>
            </a:extLst>
          </p:cNvPr>
          <p:cNvSpPr>
            <a:spLocks noGrp="1"/>
          </p:cNvSpPr>
          <p:nvPr>
            <p:ph idx="1"/>
          </p:nvPr>
        </p:nvSpPr>
        <p:spPr/>
        <p:txBody>
          <a:bodyPr/>
          <a:lstStyle/>
          <a:p>
            <a:endParaRPr lang="en-US" dirty="0"/>
          </a:p>
          <a:p>
            <a:pPr marL="201168" lvl="1" indent="0">
              <a:buNone/>
            </a:pPr>
            <a:r>
              <a:rPr lang="en-US" sz="3000" dirty="0"/>
              <a:t>“Do each of you solemnly swear or affirm that, in the case</a:t>
            </a:r>
          </a:p>
          <a:p>
            <a:pPr marL="201168" lvl="1" indent="0">
              <a:buNone/>
            </a:pPr>
            <a:r>
              <a:rPr lang="en-US" sz="3000" dirty="0"/>
              <a:t>on trial, you will render a true verdict according to the law stated in the charge by the court and to the evidence </a:t>
            </a:r>
          </a:p>
          <a:p>
            <a:pPr marL="201168" lvl="1" indent="0">
              <a:buNone/>
            </a:pPr>
            <a:r>
              <a:rPr lang="en-US" sz="3000" dirty="0"/>
              <a:t>submitted to you under the rulings of the court?”</a:t>
            </a:r>
          </a:p>
        </p:txBody>
      </p:sp>
    </p:spTree>
    <p:extLst>
      <p:ext uri="{BB962C8B-B14F-4D97-AF65-F5344CB8AC3E}">
        <p14:creationId xmlns:p14="http://schemas.microsoft.com/office/powerpoint/2010/main" val="1347475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BD4E7-862F-28B1-2410-BDBDEB00590E}"/>
              </a:ext>
            </a:extLst>
          </p:cNvPr>
          <p:cNvSpPr>
            <a:spLocks noGrp="1"/>
          </p:cNvSpPr>
          <p:nvPr>
            <p:ph type="title"/>
          </p:nvPr>
        </p:nvSpPr>
        <p:spPr/>
        <p:txBody>
          <a:bodyPr/>
          <a:lstStyle/>
          <a:p>
            <a:r>
              <a:rPr lang="en-US" dirty="0"/>
              <a:t>Instruction on Implicit Bias</a:t>
            </a:r>
          </a:p>
        </p:txBody>
      </p:sp>
      <p:sp>
        <p:nvSpPr>
          <p:cNvPr id="3" name="Content Placeholder 2">
            <a:extLst>
              <a:ext uri="{FF2B5EF4-FFF2-40B4-BE49-F238E27FC236}">
                <a16:creationId xmlns:a16="http://schemas.microsoft.com/office/drawing/2014/main" id="{14011F15-F2EC-F469-BC54-12383F997814}"/>
              </a:ext>
            </a:extLst>
          </p:cNvPr>
          <p:cNvSpPr>
            <a:spLocks noGrp="1"/>
          </p:cNvSpPr>
          <p:nvPr>
            <p:ph idx="1"/>
          </p:nvPr>
        </p:nvSpPr>
        <p:spPr/>
        <p:txBody>
          <a:bodyPr/>
          <a:lstStyle/>
          <a:p>
            <a:r>
              <a:rPr lang="en-US" sz="2000" dirty="0">
                <a:solidFill>
                  <a:srgbClr val="0070C0"/>
                </a:solidFill>
                <a:effectLst/>
                <a:latin typeface="Times New Roman" panose="02020603050405020304" pitchFamily="18" charset="0"/>
                <a:ea typeface="Calibri" panose="020F0502020204030204" pitchFamily="34" charset="0"/>
              </a:rPr>
              <a:t>Do not let bias, prejudice, or sympathy play any part in your evaluation of the evidence admitted or testimony heard in this case.</a:t>
            </a:r>
            <a:r>
              <a:rPr lang="en-US" sz="2000" dirty="0">
                <a:effectLst/>
                <a:latin typeface="Times New Roman" panose="02020603050405020304" pitchFamily="18" charset="0"/>
                <a:ea typeface="Calibri" panose="020F0502020204030204" pitchFamily="34" charset="0"/>
              </a:rPr>
              <a:t>   </a:t>
            </a:r>
            <a:r>
              <a:rPr lang="en-US" sz="2000" dirty="0">
                <a:solidFill>
                  <a:srgbClr val="FF0066"/>
                </a:solidFill>
                <a:effectLst/>
                <a:latin typeface="Times New Roman" panose="02020603050405020304" pitchFamily="18" charset="0"/>
                <a:ea typeface="Calibri" panose="020F0502020204030204" pitchFamily="34" charset="0"/>
              </a:rPr>
              <a:t>Everyone, including me, has feelings, assumptions, perceptions, fears, and stereotypes that we may not be aware of but that can affect what we see and hear, how we remember what we see and hear, and how we make decisions.</a:t>
            </a:r>
            <a:r>
              <a:rPr lang="en-US" sz="2000" dirty="0">
                <a:effectLst/>
                <a:latin typeface="Times New Roman" panose="02020603050405020304" pitchFamily="18" charset="0"/>
                <a:ea typeface="Calibri" panose="020F0502020204030204" pitchFamily="34" charset="0"/>
              </a:rPr>
              <a:t> </a:t>
            </a:r>
            <a:r>
              <a:rPr lang="en-US" sz="2000" dirty="0">
                <a:solidFill>
                  <a:srgbClr val="8064A2"/>
                </a:solidFill>
                <a:effectLst/>
                <a:latin typeface="Times New Roman" panose="02020603050405020304" pitchFamily="18" charset="0"/>
                <a:ea typeface="Calibri" panose="020F0502020204030204" pitchFamily="34" charset="0"/>
              </a:rPr>
              <a:t>Because you are making important decisions as the jurors in this case, you must evaluate the evidence carefully, and you must not jump to conclusions based on personal likes or dislikes, generalizations, gut feelings, prejudices, sympathies, stereotypes, or biases.  </a:t>
            </a:r>
            <a:r>
              <a:rPr lang="en-US" sz="2000" dirty="0">
                <a:effectLst/>
                <a:latin typeface="Times New Roman" panose="02020603050405020304" pitchFamily="18" charset="0"/>
                <a:ea typeface="Calibri" panose="020F0502020204030204" pitchFamily="34" charset="0"/>
              </a:rPr>
              <a:t>Techniques to identify and check one’s implicit biases include: slowing down and examining your thought processes thoroughly to identify where you may be relying on reflexive, gut reactions or making assumptions that have no basis in the evidence; asking yourself whether you would view the evidence differently if the players were reversed or other types of people were involved; and listening carefully to the opinions of your fellow jurors, each of whom brings a different, valid perspective to the table.  </a:t>
            </a:r>
            <a:r>
              <a:rPr lang="en-US" sz="2000" dirty="0">
                <a:solidFill>
                  <a:srgbClr val="00B050"/>
                </a:solidFill>
                <a:effectLst/>
                <a:latin typeface="Times New Roman" panose="02020603050405020304" pitchFamily="18" charset="0"/>
                <a:ea typeface="Calibri" panose="020F0502020204030204" pitchFamily="34" charset="0"/>
              </a:rPr>
              <a:t>Our system of justice is counting on you to render a just verdict based on the evidence, not on biases. </a:t>
            </a:r>
            <a:endParaRPr lang="en-US" dirty="0"/>
          </a:p>
        </p:txBody>
      </p:sp>
    </p:spTree>
    <p:extLst>
      <p:ext uri="{BB962C8B-B14F-4D97-AF65-F5344CB8AC3E}">
        <p14:creationId xmlns:p14="http://schemas.microsoft.com/office/powerpoint/2010/main" val="904381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DD17-B584-4DD1-8EAA-B8527E3AA882}"/>
              </a:ext>
            </a:extLst>
          </p:cNvPr>
          <p:cNvSpPr>
            <a:spLocks noGrp="1"/>
          </p:cNvSpPr>
          <p:nvPr>
            <p:ph type="title"/>
          </p:nvPr>
        </p:nvSpPr>
        <p:spPr/>
        <p:txBody>
          <a:bodyPr/>
          <a:lstStyle/>
          <a:p>
            <a:r>
              <a:rPr lang="en-US" dirty="0"/>
              <a:t>Instruction on Implicit Bias</a:t>
            </a:r>
          </a:p>
        </p:txBody>
      </p:sp>
      <p:sp>
        <p:nvSpPr>
          <p:cNvPr id="3" name="Content Placeholder 2">
            <a:extLst>
              <a:ext uri="{FF2B5EF4-FFF2-40B4-BE49-F238E27FC236}">
                <a16:creationId xmlns:a16="http://schemas.microsoft.com/office/drawing/2014/main" id="{43B2183A-2DD7-4B80-9560-BBC10ABBB957}"/>
              </a:ext>
            </a:extLst>
          </p:cNvPr>
          <p:cNvSpPr>
            <a:spLocks noGrp="1"/>
          </p:cNvSpPr>
          <p:nvPr>
            <p:ph idx="1"/>
          </p:nvPr>
        </p:nvSpPr>
        <p:spPr/>
        <p:txBody>
          <a:bodyPr/>
          <a:lstStyle/>
          <a:p>
            <a:pPr marL="0" marR="0" lvl="0" indent="0">
              <a:lnSpc>
                <a:spcPct val="107000"/>
              </a:lnSpc>
              <a:spcBef>
                <a:spcPts val="0"/>
              </a:spcBef>
              <a:spcAft>
                <a:spcPts val="0"/>
              </a:spcAft>
              <a:buNone/>
            </a:pPr>
            <a:r>
              <a:rPr lang="en-US" sz="2400" dirty="0">
                <a:solidFill>
                  <a:schemeClr val="tx1"/>
                </a:solidFill>
                <a:latin typeface="Times New Roman" panose="02020603050405020304" pitchFamily="18" charset="0"/>
                <a:ea typeface="Calibri" panose="020F0502020204030204" pitchFamily="34" charset="0"/>
              </a:rPr>
              <a:t>“</a:t>
            </a:r>
            <a:r>
              <a:rPr lang="en-US" sz="2400" dirty="0">
                <a:solidFill>
                  <a:schemeClr val="tx1"/>
                </a:solidFill>
                <a:effectLst/>
                <a:latin typeface="Times New Roman" panose="02020603050405020304" pitchFamily="18" charset="0"/>
                <a:ea typeface="Calibri" panose="020F0502020204030204" pitchFamily="34" charset="0"/>
              </a:rPr>
              <a:t>Do not let bias, prejudice, or sympathy play any part in your evaluation</a:t>
            </a:r>
          </a:p>
          <a:p>
            <a:pPr marL="0" marR="0" lvl="0" indent="0">
              <a:lnSpc>
                <a:spcPct val="107000"/>
              </a:lnSpc>
              <a:spcBef>
                <a:spcPts val="0"/>
              </a:spcBef>
              <a:spcAft>
                <a:spcPts val="0"/>
              </a:spcAft>
              <a:buNone/>
            </a:pPr>
            <a:r>
              <a:rPr lang="en-US" sz="2400" dirty="0">
                <a:solidFill>
                  <a:schemeClr val="tx1"/>
                </a:solidFill>
                <a:effectLst/>
                <a:latin typeface="Times New Roman" panose="02020603050405020304" pitchFamily="18" charset="0"/>
                <a:ea typeface="Calibri" panose="020F0502020204030204" pitchFamily="34" charset="0"/>
              </a:rPr>
              <a:t> of the evidence admitted or testimony heard in this case.”</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Purpose:  Instructs against explicit and implicit bias.</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23205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ECC4-C775-4EAD-9DE8-897D25157BD0}"/>
              </a:ext>
            </a:extLst>
          </p:cNvPr>
          <p:cNvSpPr>
            <a:spLocks noGrp="1"/>
          </p:cNvSpPr>
          <p:nvPr>
            <p:ph type="title"/>
          </p:nvPr>
        </p:nvSpPr>
        <p:spPr/>
        <p:txBody>
          <a:bodyPr/>
          <a:lstStyle/>
          <a:p>
            <a:r>
              <a:rPr lang="en-US" dirty="0"/>
              <a:t>Instruction on Implicit Bias</a:t>
            </a:r>
          </a:p>
        </p:txBody>
      </p:sp>
      <p:sp>
        <p:nvSpPr>
          <p:cNvPr id="3" name="Content Placeholder 2">
            <a:extLst>
              <a:ext uri="{FF2B5EF4-FFF2-40B4-BE49-F238E27FC236}">
                <a16:creationId xmlns:a16="http://schemas.microsoft.com/office/drawing/2014/main" id="{8C1B8470-A407-4B6E-B559-75A353D5C0A3}"/>
              </a:ext>
            </a:extLst>
          </p:cNvPr>
          <p:cNvSpPr>
            <a:spLocks noGrp="1"/>
          </p:cNvSpPr>
          <p:nvPr>
            <p:ph idx="1"/>
          </p:nvPr>
        </p:nvSpPr>
        <p:spPr/>
        <p:txBody>
          <a:bodyPr/>
          <a:lstStyle/>
          <a:p>
            <a:pPr marL="0" marR="0" lvl="0" indent="0">
              <a:lnSpc>
                <a:spcPct val="107000"/>
              </a:lnSpc>
              <a:spcBef>
                <a:spcPts val="0"/>
              </a:spcBef>
              <a:spcAft>
                <a:spcPts val="0"/>
              </a:spcAft>
              <a:buNone/>
            </a:pPr>
            <a:r>
              <a:rPr lang="en-US" dirty="0">
                <a:solidFill>
                  <a:schemeClr val="tx1"/>
                </a:solidFill>
                <a:latin typeface="Times New Roman" panose="02020603050405020304" pitchFamily="18" charset="0"/>
                <a:ea typeface="Calibri" panose="020F0502020204030204" pitchFamily="34" charset="0"/>
              </a:rPr>
              <a:t>“</a:t>
            </a:r>
            <a:r>
              <a:rPr lang="en-US" sz="2000" dirty="0">
                <a:solidFill>
                  <a:schemeClr val="tx1"/>
                </a:solidFill>
                <a:effectLst/>
                <a:latin typeface="Times New Roman" panose="02020603050405020304" pitchFamily="18" charset="0"/>
                <a:ea typeface="Calibri" panose="020F0502020204030204" pitchFamily="34" charset="0"/>
              </a:rPr>
              <a:t>Everyone, including me, has feelings, assumptions, perceptions, fears, and stereotypes that we may not be aware of but that can affect what we see and hear, how we remember what we see and hear, and how we make decisions.”</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Purpose:  Empathy regarding and education on what implicit bias is.</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86995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B12C7-AD3A-4209-93DF-D8CA390AEA8C}"/>
              </a:ext>
            </a:extLst>
          </p:cNvPr>
          <p:cNvSpPr>
            <a:spLocks noGrp="1"/>
          </p:cNvSpPr>
          <p:nvPr>
            <p:ph type="title"/>
          </p:nvPr>
        </p:nvSpPr>
        <p:spPr/>
        <p:txBody>
          <a:bodyPr/>
          <a:lstStyle/>
          <a:p>
            <a:r>
              <a:rPr lang="en-US" dirty="0"/>
              <a:t>Instruction on Implicit Bias</a:t>
            </a:r>
          </a:p>
        </p:txBody>
      </p:sp>
      <p:sp>
        <p:nvSpPr>
          <p:cNvPr id="3" name="Content Placeholder 2">
            <a:extLst>
              <a:ext uri="{FF2B5EF4-FFF2-40B4-BE49-F238E27FC236}">
                <a16:creationId xmlns:a16="http://schemas.microsoft.com/office/drawing/2014/main" id="{7BFDD9CE-9E21-4D66-B011-98F28E38E21D}"/>
              </a:ext>
            </a:extLst>
          </p:cNvPr>
          <p:cNvSpPr>
            <a:spLocks noGrp="1"/>
          </p:cNvSpPr>
          <p:nvPr>
            <p:ph idx="1"/>
          </p:nvPr>
        </p:nvSpPr>
        <p:spPr/>
        <p:txBody>
          <a:bodyPr/>
          <a:lstStyle/>
          <a:p>
            <a:pPr marL="0" marR="0" lvl="0" indent="0">
              <a:lnSpc>
                <a:spcPct val="107000"/>
              </a:lnSpc>
              <a:spcBef>
                <a:spcPts val="0"/>
              </a:spcBef>
              <a:spcAft>
                <a:spcPts val="0"/>
              </a:spcAft>
              <a:buNone/>
            </a:pPr>
            <a:r>
              <a:rPr lang="en-US" sz="2000" dirty="0">
                <a:solidFill>
                  <a:schemeClr val="tx1"/>
                </a:solidFill>
                <a:effectLst/>
                <a:latin typeface="Times New Roman" panose="02020603050405020304" pitchFamily="18" charset="0"/>
                <a:ea typeface="Calibri" panose="020F0502020204030204" pitchFamily="34" charset="0"/>
              </a:rPr>
              <a:t>“Because you are making important decisions as the jurors in this case, you must evaluate the evidence carefully, and you must not jump to conclusions based on personal likes or dislikes, generalizations, gut feelings, prejudices, sympathies, stereotypes, or biases.”</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Purpose:  Informs juror’s as to what is at stake.</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68731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9B2AC-9E16-4F9A-B439-582E95D930C3}"/>
              </a:ext>
            </a:extLst>
          </p:cNvPr>
          <p:cNvSpPr>
            <a:spLocks noGrp="1"/>
          </p:cNvSpPr>
          <p:nvPr>
            <p:ph type="title"/>
          </p:nvPr>
        </p:nvSpPr>
        <p:spPr/>
        <p:txBody>
          <a:bodyPr/>
          <a:lstStyle/>
          <a:p>
            <a:r>
              <a:rPr lang="en-US" dirty="0"/>
              <a:t>Instruction on Implicit Bias</a:t>
            </a:r>
          </a:p>
        </p:txBody>
      </p:sp>
      <p:sp>
        <p:nvSpPr>
          <p:cNvPr id="3" name="Content Placeholder 2">
            <a:extLst>
              <a:ext uri="{FF2B5EF4-FFF2-40B4-BE49-F238E27FC236}">
                <a16:creationId xmlns:a16="http://schemas.microsoft.com/office/drawing/2014/main" id="{105CC59F-2CFE-4BC9-942D-4855382C5D79}"/>
              </a:ext>
            </a:extLst>
          </p:cNvPr>
          <p:cNvSpPr>
            <a:spLocks noGrp="1"/>
          </p:cNvSpPr>
          <p:nvPr>
            <p:ph idx="1"/>
          </p:nvPr>
        </p:nvSpPr>
        <p:spPr/>
        <p:txBody>
          <a:bodyPr/>
          <a:lstStyle/>
          <a:p>
            <a:pPr marL="0" marR="0" lvl="0" indent="0">
              <a:lnSpc>
                <a:spcPct val="107000"/>
              </a:lnSpc>
              <a:spcBef>
                <a:spcPts val="0"/>
              </a:spcBef>
              <a:spcAft>
                <a:spcPts val="0"/>
              </a:spcAft>
              <a:buNone/>
            </a:pPr>
            <a:r>
              <a:rPr lang="en-US" sz="2000" dirty="0">
                <a:effectLst/>
                <a:latin typeface="Times New Roman" panose="02020603050405020304" pitchFamily="18" charset="0"/>
                <a:ea typeface="Calibri" panose="020F0502020204030204" pitchFamily="34" charset="0"/>
              </a:rPr>
              <a:t>“Techniques to identify and check one’s implicit biases include: slowing down and examining your thought processes thoroughly to identify where you may be relying on reflexive, gut reactions or making assumptions that have no basis in the evidence; asking yourself whether you would view the evidence differently if the players were reversed or other types of people were involved; and listening carefully to the opinions of your fellow jurors, each of whom brings a different, valid perspective to the table.”</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Purpose:  Offers jurors specific methods they can use to try to reduce the effect of their biases on their thinking and decision-making. (Source:  Connecticut Implicit Bias Jury Instruction).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04363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4788-D853-485C-85DA-A90F09E4884C}"/>
              </a:ext>
            </a:extLst>
          </p:cNvPr>
          <p:cNvSpPr>
            <a:spLocks noGrp="1"/>
          </p:cNvSpPr>
          <p:nvPr>
            <p:ph type="title"/>
          </p:nvPr>
        </p:nvSpPr>
        <p:spPr/>
        <p:txBody>
          <a:bodyPr/>
          <a:lstStyle/>
          <a:p>
            <a:r>
              <a:rPr lang="en-US" dirty="0"/>
              <a:t>Instruction on Implicit Bias</a:t>
            </a:r>
          </a:p>
        </p:txBody>
      </p:sp>
      <p:sp>
        <p:nvSpPr>
          <p:cNvPr id="3" name="Content Placeholder 2">
            <a:extLst>
              <a:ext uri="{FF2B5EF4-FFF2-40B4-BE49-F238E27FC236}">
                <a16:creationId xmlns:a16="http://schemas.microsoft.com/office/drawing/2014/main" id="{8C55DFA1-8C58-4BFA-BBA5-DB81FD17644C}"/>
              </a:ext>
            </a:extLst>
          </p:cNvPr>
          <p:cNvSpPr>
            <a:spLocks noGrp="1"/>
          </p:cNvSpPr>
          <p:nvPr>
            <p:ph idx="1"/>
          </p:nvPr>
        </p:nvSpPr>
        <p:spPr/>
        <p:txBody>
          <a:bodyPr/>
          <a:lstStyle/>
          <a:p>
            <a:r>
              <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a:solidFill>
                  <a:schemeClr val="tx1"/>
                </a:solidFill>
                <a:effectLst/>
                <a:latin typeface="Times New Roman" panose="02020603050405020304" pitchFamily="18" charset="0"/>
                <a:ea typeface="Calibri" panose="020F0502020204030204" pitchFamily="34" charset="0"/>
              </a:rPr>
              <a:t>Our system of justice is counting on you to render a just verdict based on the evidence, not on biases.”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Purpose: Calls jurors to a higher place and motivates them to guard against bias infecting process.</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96215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DD9B5-CF1B-4D63-B847-8BB128C0AF65}"/>
              </a:ext>
            </a:extLst>
          </p:cNvPr>
          <p:cNvSpPr>
            <a:spLocks noGrp="1"/>
          </p:cNvSpPr>
          <p:nvPr>
            <p:ph type="title"/>
          </p:nvPr>
        </p:nvSpPr>
        <p:spPr/>
        <p:txBody>
          <a:bodyPr/>
          <a:lstStyle/>
          <a:p>
            <a:r>
              <a:rPr lang="en-US" dirty="0"/>
              <a:t>Juror Questions</a:t>
            </a:r>
          </a:p>
        </p:txBody>
      </p:sp>
      <p:pic>
        <p:nvPicPr>
          <p:cNvPr id="4" name="Content Placeholder 3">
            <a:extLst>
              <a:ext uri="{FF2B5EF4-FFF2-40B4-BE49-F238E27FC236}">
                <a16:creationId xmlns:a16="http://schemas.microsoft.com/office/drawing/2014/main" id="{7CD323F0-CD8B-47CD-9C26-0B15DEA6BC5A}"/>
              </a:ext>
            </a:extLst>
          </p:cNvPr>
          <p:cNvPicPr>
            <a:picLocks noGrp="1" noChangeAspect="1"/>
          </p:cNvPicPr>
          <p:nvPr>
            <p:ph idx="1"/>
          </p:nvPr>
        </p:nvPicPr>
        <p:blipFill>
          <a:blip r:embed="rId2"/>
          <a:stretch>
            <a:fillRect/>
          </a:stretch>
        </p:blipFill>
        <p:spPr>
          <a:xfrm>
            <a:off x="3444346" y="1846263"/>
            <a:ext cx="5363633" cy="4022725"/>
          </a:xfrm>
          <a:prstGeom prst="rect">
            <a:avLst/>
          </a:prstGeom>
        </p:spPr>
      </p:pic>
    </p:spTree>
    <p:extLst>
      <p:ext uri="{BB962C8B-B14F-4D97-AF65-F5344CB8AC3E}">
        <p14:creationId xmlns:p14="http://schemas.microsoft.com/office/powerpoint/2010/main" val="765043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7CF8-123B-27C3-956A-7D25BA27CFBA}"/>
              </a:ext>
            </a:extLst>
          </p:cNvPr>
          <p:cNvSpPr>
            <a:spLocks noGrp="1"/>
          </p:cNvSpPr>
          <p:nvPr>
            <p:ph type="title"/>
          </p:nvPr>
        </p:nvSpPr>
        <p:spPr/>
        <p:txBody>
          <a:bodyPr/>
          <a:lstStyle/>
          <a:p>
            <a:r>
              <a:rPr lang="en-US" dirty="0"/>
              <a:t>I can laugh at this (transcript of a call I received).</a:t>
            </a:r>
          </a:p>
        </p:txBody>
      </p:sp>
      <p:sp>
        <p:nvSpPr>
          <p:cNvPr id="3" name="Content Placeholder 2">
            <a:extLst>
              <a:ext uri="{FF2B5EF4-FFF2-40B4-BE49-F238E27FC236}">
                <a16:creationId xmlns:a16="http://schemas.microsoft.com/office/drawing/2014/main" id="{F0C2F1C7-B776-9379-825E-19D75392F31C}"/>
              </a:ext>
            </a:extLst>
          </p:cNvPr>
          <p:cNvSpPr>
            <a:spLocks noGrp="1"/>
          </p:cNvSpPr>
          <p:nvPr>
            <p:ph idx="1"/>
          </p:nvPr>
        </p:nvSpPr>
        <p:spPr/>
        <p:txBody>
          <a:bodyPr/>
          <a:lstStyle/>
          <a:p>
            <a:endParaRPr lang="en-US" b="0" i="0" dirty="0">
              <a:solidFill>
                <a:srgbClr val="222222"/>
              </a:solidFill>
              <a:effectLst/>
              <a:latin typeface="Arial" panose="020B0604020202020204" pitchFamily="34" charset="0"/>
            </a:endParaRPr>
          </a:p>
          <a:p>
            <a:endParaRPr lang="en-US" dirty="0">
              <a:solidFill>
                <a:srgbClr val="222222"/>
              </a:solidFill>
              <a:latin typeface="Arial" panose="020B0604020202020204" pitchFamily="34" charset="0"/>
            </a:endParaRPr>
          </a:p>
          <a:p>
            <a:pPr marL="0" indent="0">
              <a:buNone/>
            </a:pPr>
            <a:r>
              <a:rPr lang="en-US" b="0" i="0" dirty="0">
                <a:solidFill>
                  <a:srgbClr val="222222"/>
                </a:solidFill>
                <a:effectLst/>
                <a:latin typeface="Arial" panose="020B0604020202020204" pitchFamily="34" charset="0"/>
              </a:rPr>
              <a:t>“Well, I got some bad news for you lady. all the pain that you're creating an Alex Jones life is going to come back to you seven times. I curse. You people everyday. I pray to God that he strikes down you. People like you your families friends loved ones and Associates for the evil. You're doing against him say that he's innocent. What kind of kangaroo I tell you what this country is going down there. All the evil ones are going to be struck down first before it's completely destroyed </a:t>
            </a:r>
            <a:r>
              <a:rPr lang="en-US" b="0" i="0" dirty="0" err="1">
                <a:solidFill>
                  <a:srgbClr val="222222"/>
                </a:solidFill>
                <a:effectLst/>
                <a:latin typeface="Arial" panose="020B0604020202020204" pitchFamily="34" charset="0"/>
              </a:rPr>
              <a:t>cuz</a:t>
            </a:r>
            <a:r>
              <a:rPr lang="en-US" b="0" i="0" dirty="0">
                <a:solidFill>
                  <a:srgbClr val="222222"/>
                </a:solidFill>
                <a:effectLst/>
                <a:latin typeface="Arial" panose="020B0604020202020204" pitchFamily="34" charset="0"/>
              </a:rPr>
              <a:t> we know you're being paid by George Soros and you work for the world economic forum and who and all this evil organizations. That that's destroying the greatest nation that ever existed and all you responsible for that is going to burn forever burn. Call me. Have a nice day.”</a:t>
            </a:r>
            <a:endParaRPr lang="en-US" dirty="0"/>
          </a:p>
          <a:p>
            <a:endParaRPr lang="en-US" dirty="0"/>
          </a:p>
        </p:txBody>
      </p:sp>
    </p:spTree>
    <p:extLst>
      <p:ext uri="{BB962C8B-B14F-4D97-AF65-F5344CB8AC3E}">
        <p14:creationId xmlns:p14="http://schemas.microsoft.com/office/powerpoint/2010/main" val="1326372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123E9-1D53-3ECA-0FD9-7828F9F05034}"/>
              </a:ext>
            </a:extLst>
          </p:cNvPr>
          <p:cNvSpPr>
            <a:spLocks noGrp="1"/>
          </p:cNvSpPr>
          <p:nvPr>
            <p:ph type="title"/>
          </p:nvPr>
        </p:nvSpPr>
        <p:spPr/>
        <p:txBody>
          <a:bodyPr/>
          <a:lstStyle/>
          <a:p>
            <a:r>
              <a:rPr lang="en-US" dirty="0"/>
              <a:t>But I can’t laugh at this (phone message).</a:t>
            </a:r>
          </a:p>
        </p:txBody>
      </p:sp>
      <p:sp>
        <p:nvSpPr>
          <p:cNvPr id="3" name="Content Placeholder 2">
            <a:extLst>
              <a:ext uri="{FF2B5EF4-FFF2-40B4-BE49-F238E27FC236}">
                <a16:creationId xmlns:a16="http://schemas.microsoft.com/office/drawing/2014/main" id="{0893924C-F17A-DC1E-8A44-8C651C230A23}"/>
              </a:ext>
            </a:extLst>
          </p:cNvPr>
          <p:cNvSpPr>
            <a:spLocks noGrp="1"/>
          </p:cNvSpPr>
          <p:nvPr>
            <p:ph idx="1"/>
          </p:nvPr>
        </p:nvSpPr>
        <p:spPr/>
        <p:txBody>
          <a:bodyPr/>
          <a:lstStyle/>
          <a:p>
            <a:endParaRPr lang="en-US" b="0" i="0" dirty="0">
              <a:solidFill>
                <a:srgbClr val="222222"/>
              </a:solidFill>
              <a:effectLst/>
              <a:latin typeface="Arial" panose="020B0604020202020204" pitchFamily="34" charset="0"/>
            </a:endParaRPr>
          </a:p>
          <a:p>
            <a:endParaRPr lang="en-US" dirty="0">
              <a:solidFill>
                <a:srgbClr val="222222"/>
              </a:solidFill>
              <a:latin typeface="Arial" panose="020B0604020202020204" pitchFamily="34" charset="0"/>
            </a:endParaRPr>
          </a:p>
          <a:p>
            <a:r>
              <a:rPr lang="en-US" b="0" i="0" dirty="0">
                <a:solidFill>
                  <a:srgbClr val="222222"/>
                </a:solidFill>
                <a:effectLst/>
                <a:latin typeface="Arial" panose="020B0604020202020204" pitchFamily="34" charset="0"/>
              </a:rPr>
              <a:t>“Hey Maya, it's your buddy. George Soros. You know the Nazi conspirator. I just want to thank you for wiping your ass with the Constitution. and the Bill of Rights in the whole due process that exists in the United States of America because that is the goal to get rid of it. Oh, yeah and to capture all the kids from CPS right. You're a real f****** American hero, aren't you? Peace of garbage? You wouldn't know the Constitution if it shoved itself up your ass.”</a:t>
            </a:r>
          </a:p>
        </p:txBody>
      </p:sp>
    </p:spTree>
    <p:extLst>
      <p:ext uri="{BB962C8B-B14F-4D97-AF65-F5344CB8AC3E}">
        <p14:creationId xmlns:p14="http://schemas.microsoft.com/office/powerpoint/2010/main" val="2865839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F0034-70C6-F39F-FD38-E0DB6A6A4AF8}"/>
              </a:ext>
            </a:extLst>
          </p:cNvPr>
          <p:cNvSpPr>
            <a:spLocks noGrp="1"/>
          </p:cNvSpPr>
          <p:nvPr>
            <p:ph type="title"/>
          </p:nvPr>
        </p:nvSpPr>
        <p:spPr/>
        <p:txBody>
          <a:bodyPr/>
          <a:lstStyle/>
          <a:p>
            <a:r>
              <a:rPr lang="en-US" dirty="0"/>
              <a:t>Traditional, In-Person Court</a:t>
            </a:r>
          </a:p>
        </p:txBody>
      </p:sp>
      <p:pic>
        <p:nvPicPr>
          <p:cNvPr id="6" name="Content Placeholder 5">
            <a:extLst>
              <a:ext uri="{FF2B5EF4-FFF2-40B4-BE49-F238E27FC236}">
                <a16:creationId xmlns:a16="http://schemas.microsoft.com/office/drawing/2014/main" id="{0F568F85-4BF2-458C-92AB-68C868DA7F18}"/>
              </a:ext>
            </a:extLst>
          </p:cNvPr>
          <p:cNvPicPr>
            <a:picLocks noGrp="1" noChangeAspect="1"/>
          </p:cNvPicPr>
          <p:nvPr>
            <p:ph idx="1"/>
          </p:nvPr>
        </p:nvPicPr>
        <p:blipFill>
          <a:blip r:embed="rId2"/>
          <a:stretch>
            <a:fillRect/>
          </a:stretch>
        </p:blipFill>
        <p:spPr>
          <a:xfrm>
            <a:off x="3444346" y="1846263"/>
            <a:ext cx="5363633" cy="4022725"/>
          </a:xfrm>
          <a:prstGeom prst="rect">
            <a:avLst/>
          </a:prstGeom>
        </p:spPr>
      </p:pic>
    </p:spTree>
    <p:extLst>
      <p:ext uri="{BB962C8B-B14F-4D97-AF65-F5344CB8AC3E}">
        <p14:creationId xmlns:p14="http://schemas.microsoft.com/office/powerpoint/2010/main" val="1692941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3D04-7932-17BD-3EF1-83B29BCD102C}"/>
              </a:ext>
            </a:extLst>
          </p:cNvPr>
          <p:cNvSpPr>
            <a:spLocks noGrp="1"/>
          </p:cNvSpPr>
          <p:nvPr>
            <p:ph type="title"/>
          </p:nvPr>
        </p:nvSpPr>
        <p:spPr/>
        <p:txBody>
          <a:bodyPr/>
          <a:lstStyle/>
          <a:p>
            <a:r>
              <a:rPr lang="en-US" dirty="0"/>
              <a:t>And I really can’t laugh at these.</a:t>
            </a:r>
          </a:p>
        </p:txBody>
      </p:sp>
      <p:pic>
        <p:nvPicPr>
          <p:cNvPr id="5" name="Content Placeholder 4">
            <a:extLst>
              <a:ext uri="{FF2B5EF4-FFF2-40B4-BE49-F238E27FC236}">
                <a16:creationId xmlns:a16="http://schemas.microsoft.com/office/drawing/2014/main" id="{408DE907-D76F-F6CA-A500-7D6EFEA8C6F9}"/>
              </a:ext>
            </a:extLst>
          </p:cNvPr>
          <p:cNvPicPr>
            <a:picLocks noGrp="1" noChangeAspect="1"/>
          </p:cNvPicPr>
          <p:nvPr>
            <p:ph idx="1"/>
          </p:nvPr>
        </p:nvPicPr>
        <p:blipFill rotWithShape="1">
          <a:blip r:embed="rId2"/>
          <a:srcRect l="15999" t="9209"/>
          <a:stretch/>
        </p:blipFill>
        <p:spPr>
          <a:xfrm>
            <a:off x="2392219" y="1875905"/>
            <a:ext cx="6921773" cy="4208182"/>
          </a:xfrm>
        </p:spPr>
      </p:pic>
    </p:spTree>
    <p:extLst>
      <p:ext uri="{BB962C8B-B14F-4D97-AF65-F5344CB8AC3E}">
        <p14:creationId xmlns:p14="http://schemas.microsoft.com/office/powerpoint/2010/main" val="2255724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86B3677-C4EF-4D58-D9E4-DC7DB7A9EC39}"/>
              </a:ext>
            </a:extLst>
          </p:cNvPr>
          <p:cNvPicPr>
            <a:picLocks noGrp="1" noChangeAspect="1"/>
          </p:cNvPicPr>
          <p:nvPr>
            <p:ph idx="4294967295"/>
          </p:nvPr>
        </p:nvPicPr>
        <p:blipFill>
          <a:blip r:embed="rId2"/>
          <a:stretch>
            <a:fillRect/>
          </a:stretch>
        </p:blipFill>
        <p:spPr>
          <a:xfrm>
            <a:off x="2015258" y="506989"/>
            <a:ext cx="8661977" cy="5770097"/>
          </a:xfrm>
          <a:prstGeom prst="rect">
            <a:avLst/>
          </a:prstGeom>
        </p:spPr>
      </p:pic>
    </p:spTree>
    <p:extLst>
      <p:ext uri="{BB962C8B-B14F-4D97-AF65-F5344CB8AC3E}">
        <p14:creationId xmlns:p14="http://schemas.microsoft.com/office/powerpoint/2010/main" val="675164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EA8B-0910-D89C-C618-5773827C8945}"/>
              </a:ext>
            </a:extLst>
          </p:cNvPr>
          <p:cNvSpPr>
            <a:spLocks noGrp="1"/>
          </p:cNvSpPr>
          <p:nvPr>
            <p:ph type="title"/>
          </p:nvPr>
        </p:nvSpPr>
        <p:spPr/>
        <p:txBody>
          <a:bodyPr/>
          <a:lstStyle/>
          <a:p>
            <a:r>
              <a:rPr lang="en-US" dirty="0"/>
              <a:t>Court: In the Courthouse</a:t>
            </a:r>
          </a:p>
        </p:txBody>
      </p:sp>
      <p:pic>
        <p:nvPicPr>
          <p:cNvPr id="4" name="Content Placeholder 3">
            <a:extLst>
              <a:ext uri="{FF2B5EF4-FFF2-40B4-BE49-F238E27FC236}">
                <a16:creationId xmlns:a16="http://schemas.microsoft.com/office/drawing/2014/main" id="{5269E84D-DC54-46DF-AED5-3F47B12A0F6B}"/>
              </a:ext>
            </a:extLst>
          </p:cNvPr>
          <p:cNvPicPr>
            <a:picLocks noGrp="1" noChangeAspect="1"/>
          </p:cNvPicPr>
          <p:nvPr>
            <p:ph idx="1"/>
          </p:nvPr>
        </p:nvPicPr>
        <p:blipFill>
          <a:blip r:embed="rId2"/>
          <a:stretch>
            <a:fillRect/>
          </a:stretch>
        </p:blipFill>
        <p:spPr>
          <a:xfrm>
            <a:off x="1431096" y="1837027"/>
            <a:ext cx="3017043" cy="4022725"/>
          </a:xfrm>
          <a:prstGeom prst="rect">
            <a:avLst/>
          </a:prstGeom>
        </p:spPr>
      </p:pic>
      <p:pic>
        <p:nvPicPr>
          <p:cNvPr id="5" name="Picture 4">
            <a:extLst>
              <a:ext uri="{FF2B5EF4-FFF2-40B4-BE49-F238E27FC236}">
                <a16:creationId xmlns:a16="http://schemas.microsoft.com/office/drawing/2014/main" id="{99CD7AA1-394E-4560-9BC6-17C17FE40CF4}"/>
              </a:ext>
            </a:extLst>
          </p:cNvPr>
          <p:cNvPicPr>
            <a:picLocks noChangeAspect="1"/>
          </p:cNvPicPr>
          <p:nvPr/>
        </p:nvPicPr>
        <p:blipFill>
          <a:blip r:embed="rId3"/>
          <a:stretch>
            <a:fillRect/>
          </a:stretch>
        </p:blipFill>
        <p:spPr>
          <a:xfrm>
            <a:off x="5338618" y="1869498"/>
            <a:ext cx="5277043" cy="3957782"/>
          </a:xfrm>
          <a:prstGeom prst="rect">
            <a:avLst/>
          </a:prstGeom>
        </p:spPr>
      </p:pic>
    </p:spTree>
    <p:extLst>
      <p:ext uri="{BB962C8B-B14F-4D97-AF65-F5344CB8AC3E}">
        <p14:creationId xmlns:p14="http://schemas.microsoft.com/office/powerpoint/2010/main" val="3847038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2088-28BE-466F-0D0F-3F0BF0ED8BBC}"/>
              </a:ext>
            </a:extLst>
          </p:cNvPr>
          <p:cNvSpPr>
            <a:spLocks noGrp="1"/>
          </p:cNvSpPr>
          <p:nvPr>
            <p:ph type="title"/>
          </p:nvPr>
        </p:nvSpPr>
        <p:spPr/>
        <p:txBody>
          <a:bodyPr/>
          <a:lstStyle/>
          <a:p>
            <a:r>
              <a:rPr lang="en-US" dirty="0"/>
              <a:t>6</a:t>
            </a:r>
            <a:r>
              <a:rPr lang="en-US" baseline="30000" dirty="0"/>
              <a:t>th</a:t>
            </a:r>
            <a:r>
              <a:rPr lang="en-US" dirty="0"/>
              <a:t> Amendment to the Constitution</a:t>
            </a:r>
          </a:p>
        </p:txBody>
      </p:sp>
      <p:sp>
        <p:nvSpPr>
          <p:cNvPr id="3" name="Content Placeholder 2">
            <a:extLst>
              <a:ext uri="{FF2B5EF4-FFF2-40B4-BE49-F238E27FC236}">
                <a16:creationId xmlns:a16="http://schemas.microsoft.com/office/drawing/2014/main" id="{EEB69B78-4DCA-D04F-ABBC-3059C0B08E8F}"/>
              </a:ext>
            </a:extLst>
          </p:cNvPr>
          <p:cNvSpPr>
            <a:spLocks noGrp="1"/>
          </p:cNvSpPr>
          <p:nvPr>
            <p:ph idx="1"/>
          </p:nvPr>
        </p:nvSpPr>
        <p:spPr/>
        <p:txBody>
          <a:bodyPr/>
          <a:lstStyle/>
          <a:p>
            <a:pPr algn="l" rtl="0"/>
            <a:endParaRPr lang="en-US" b="0" i="0" dirty="0">
              <a:solidFill>
                <a:srgbClr val="333333"/>
              </a:solidFill>
              <a:effectLst/>
              <a:latin typeface="Verdana" panose="020B0604030504040204" pitchFamily="34" charset="0"/>
            </a:endParaRPr>
          </a:p>
          <a:p>
            <a:pPr algn="l" rtl="0"/>
            <a:endParaRPr lang="en-US" dirty="0">
              <a:solidFill>
                <a:srgbClr val="333333"/>
              </a:solidFill>
              <a:latin typeface="Verdana" panose="020B0604030504040204" pitchFamily="34" charset="0"/>
            </a:endParaRPr>
          </a:p>
          <a:p>
            <a:pPr algn="l" rtl="0"/>
            <a:r>
              <a:rPr lang="en-US" b="0" i="0" dirty="0">
                <a:solidFill>
                  <a:srgbClr val="333333"/>
                </a:solidFill>
                <a:effectLst/>
                <a:latin typeface="Verdana" panose="020B0604030504040204" pitchFamily="34" charset="0"/>
              </a:rPr>
              <a:t>The Sixth Amendment guarantees the rights of criminal defendants, including </a:t>
            </a:r>
            <a:r>
              <a:rPr lang="en-US" b="0" i="0" dirty="0">
                <a:solidFill>
                  <a:srgbClr val="333333"/>
                </a:solidFill>
                <a:effectLst/>
                <a:highlight>
                  <a:srgbClr val="FFFF00"/>
                </a:highlight>
                <a:latin typeface="Verdana" panose="020B0604030504040204" pitchFamily="34" charset="0"/>
              </a:rPr>
              <a:t>the right to a public trial </a:t>
            </a:r>
            <a:r>
              <a:rPr lang="en-US" b="0" i="0" u="none" strike="noStrike" dirty="0">
                <a:solidFill>
                  <a:schemeClr val="tx1"/>
                </a:solidFill>
                <a:effectLst/>
                <a:latin typeface="Verdana" panose="020B0604030504040204" pitchFamily="34" charset="0"/>
              </a:rPr>
              <a:t>without unnecessary delay</a:t>
            </a:r>
            <a:r>
              <a:rPr lang="en-US" b="0" i="0" dirty="0">
                <a:solidFill>
                  <a:schemeClr val="tx1"/>
                </a:solidFill>
                <a:effectLst/>
                <a:latin typeface="Verdana" panose="020B0604030504040204" pitchFamily="34" charset="0"/>
              </a:rPr>
              <a:t>, the </a:t>
            </a:r>
            <a:r>
              <a:rPr lang="en-US" b="0" i="0" u="none" strike="noStrike" dirty="0">
                <a:solidFill>
                  <a:schemeClr val="tx1"/>
                </a:solidFill>
                <a:effectLst/>
                <a:latin typeface="Verdana" panose="020B0604030504040204" pitchFamily="34" charset="0"/>
              </a:rPr>
              <a:t>right to a lawyer</a:t>
            </a:r>
            <a:r>
              <a:rPr lang="en-US" b="0" i="0" dirty="0">
                <a:solidFill>
                  <a:schemeClr val="tx1"/>
                </a:solidFill>
                <a:effectLst/>
                <a:latin typeface="Verdana" panose="020B0604030504040204" pitchFamily="34" charset="0"/>
              </a:rPr>
              <a:t>,  the </a:t>
            </a:r>
            <a:r>
              <a:rPr lang="en-US" b="0" i="0" u="none" strike="noStrike" dirty="0">
                <a:solidFill>
                  <a:schemeClr val="tx1"/>
                </a:solidFill>
                <a:effectLst/>
                <a:latin typeface="Verdana" panose="020B0604030504040204" pitchFamily="34" charset="0"/>
              </a:rPr>
              <a:t>right to an impartial jury</a:t>
            </a:r>
            <a:r>
              <a:rPr lang="en-US" b="0" i="0" dirty="0">
                <a:solidFill>
                  <a:schemeClr val="tx1"/>
                </a:solidFill>
                <a:effectLst/>
                <a:latin typeface="Verdana" panose="020B0604030504040204" pitchFamily="34" charset="0"/>
              </a:rPr>
              <a:t>, and the </a:t>
            </a:r>
            <a:r>
              <a:rPr lang="en-US" b="0" i="0" u="none" strike="noStrike" dirty="0">
                <a:solidFill>
                  <a:schemeClr val="tx1"/>
                </a:solidFill>
                <a:effectLst/>
                <a:latin typeface="Verdana" panose="020B0604030504040204" pitchFamily="34" charset="0"/>
              </a:rPr>
              <a:t>right to know who your accusers are</a:t>
            </a:r>
            <a:r>
              <a:rPr lang="en-US" b="0" i="0" dirty="0">
                <a:solidFill>
                  <a:schemeClr val="tx1"/>
                </a:solidFill>
                <a:effectLst/>
                <a:latin typeface="Verdana" panose="020B0604030504040204" pitchFamily="34" charset="0"/>
              </a:rPr>
              <a:t> and the nature of the charges and evidence against you.  It has been most visibly tested in a series of </a:t>
            </a:r>
            <a:r>
              <a:rPr lang="en-US" b="0" i="0" u="none" strike="noStrike" dirty="0">
                <a:solidFill>
                  <a:schemeClr val="tx1"/>
                </a:solidFill>
                <a:effectLst/>
                <a:latin typeface="Verdana" panose="020B0604030504040204" pitchFamily="34" charset="0"/>
              </a:rPr>
              <a:t>cases involving terrorism</a:t>
            </a:r>
            <a:r>
              <a:rPr lang="en-US" b="0" i="0" dirty="0">
                <a:solidFill>
                  <a:schemeClr val="tx1"/>
                </a:solidFill>
                <a:effectLst/>
                <a:latin typeface="Verdana" panose="020B0604030504040204" pitchFamily="34" charset="0"/>
              </a:rPr>
              <a:t>, </a:t>
            </a:r>
            <a:r>
              <a:rPr lang="en-US" b="0" i="0" dirty="0">
                <a:solidFill>
                  <a:srgbClr val="333333"/>
                </a:solidFill>
                <a:effectLst/>
                <a:latin typeface="Verdana" panose="020B0604030504040204" pitchFamily="34" charset="0"/>
              </a:rPr>
              <a:t>but much more often figures in cases that involve (for example) jury selection or the protection of witnesses, including victims of sex crimes as well as witnesses in need of protection from retaliation.</a:t>
            </a:r>
          </a:p>
          <a:p>
            <a:endParaRPr lang="en-US" dirty="0"/>
          </a:p>
        </p:txBody>
      </p:sp>
    </p:spTree>
    <p:extLst>
      <p:ext uri="{BB962C8B-B14F-4D97-AF65-F5344CB8AC3E}">
        <p14:creationId xmlns:p14="http://schemas.microsoft.com/office/powerpoint/2010/main" val="211627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F45BF-8F4D-DB72-4C94-1B908A6A757A}"/>
              </a:ext>
            </a:extLst>
          </p:cNvPr>
          <p:cNvSpPr>
            <a:spLocks noGrp="1"/>
          </p:cNvSpPr>
          <p:nvPr>
            <p:ph type="title"/>
          </p:nvPr>
        </p:nvSpPr>
        <p:spPr/>
        <p:txBody>
          <a:bodyPr/>
          <a:lstStyle/>
          <a:p>
            <a:r>
              <a:rPr lang="en-US" dirty="0"/>
              <a:t>YouTube</a:t>
            </a:r>
          </a:p>
        </p:txBody>
      </p:sp>
      <p:pic>
        <p:nvPicPr>
          <p:cNvPr id="5" name="Content Placeholder 4">
            <a:extLst>
              <a:ext uri="{FF2B5EF4-FFF2-40B4-BE49-F238E27FC236}">
                <a16:creationId xmlns:a16="http://schemas.microsoft.com/office/drawing/2014/main" id="{DA70256D-47B4-C7C3-D54B-5DAF93258753}"/>
              </a:ext>
            </a:extLst>
          </p:cNvPr>
          <p:cNvPicPr>
            <a:picLocks noGrp="1" noChangeAspect="1"/>
          </p:cNvPicPr>
          <p:nvPr>
            <p:ph idx="1"/>
          </p:nvPr>
        </p:nvPicPr>
        <p:blipFill rotWithShape="1">
          <a:blip r:embed="rId2"/>
          <a:srcRect l="12223" t="13571" b="7445"/>
          <a:stretch/>
        </p:blipFill>
        <p:spPr>
          <a:xfrm>
            <a:off x="1889326" y="1737360"/>
            <a:ext cx="8474308" cy="4228521"/>
          </a:xfrm>
        </p:spPr>
      </p:pic>
    </p:spTree>
    <p:extLst>
      <p:ext uri="{BB962C8B-B14F-4D97-AF65-F5344CB8AC3E}">
        <p14:creationId xmlns:p14="http://schemas.microsoft.com/office/powerpoint/2010/main" val="2929298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0EB29A-9E8C-97CC-CFF9-F1CDCABD53A7}"/>
              </a:ext>
            </a:extLst>
          </p:cNvPr>
          <p:cNvPicPr>
            <a:picLocks noChangeAspect="1"/>
          </p:cNvPicPr>
          <p:nvPr/>
        </p:nvPicPr>
        <p:blipFill>
          <a:blip r:embed="rId2"/>
          <a:stretch>
            <a:fillRect/>
          </a:stretch>
        </p:blipFill>
        <p:spPr>
          <a:xfrm>
            <a:off x="1679431" y="663336"/>
            <a:ext cx="9314150" cy="5531328"/>
          </a:xfrm>
          <a:prstGeom prst="rect">
            <a:avLst/>
          </a:prstGeom>
        </p:spPr>
      </p:pic>
    </p:spTree>
    <p:extLst>
      <p:ext uri="{BB962C8B-B14F-4D97-AF65-F5344CB8AC3E}">
        <p14:creationId xmlns:p14="http://schemas.microsoft.com/office/powerpoint/2010/main" val="3366330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3B95-4EA9-FFA9-2F70-8BA437E753ED}"/>
              </a:ext>
            </a:extLst>
          </p:cNvPr>
          <p:cNvSpPr>
            <a:spLocks noGrp="1"/>
          </p:cNvSpPr>
          <p:nvPr>
            <p:ph type="title"/>
          </p:nvPr>
        </p:nvSpPr>
        <p:spPr/>
        <p:txBody>
          <a:bodyPr/>
          <a:lstStyle/>
          <a:p>
            <a:r>
              <a:rPr lang="en-US" dirty="0"/>
              <a:t>TikTok</a:t>
            </a:r>
          </a:p>
        </p:txBody>
      </p:sp>
      <p:pic>
        <p:nvPicPr>
          <p:cNvPr id="5" name="Content Placeholder 4">
            <a:extLst>
              <a:ext uri="{FF2B5EF4-FFF2-40B4-BE49-F238E27FC236}">
                <a16:creationId xmlns:a16="http://schemas.microsoft.com/office/drawing/2014/main" id="{38D73CC0-878F-824F-155E-A971052B44C3}"/>
              </a:ext>
            </a:extLst>
          </p:cNvPr>
          <p:cNvPicPr>
            <a:picLocks noGrp="1" noChangeAspect="1"/>
          </p:cNvPicPr>
          <p:nvPr>
            <p:ph idx="1"/>
          </p:nvPr>
        </p:nvPicPr>
        <p:blipFill rotWithShape="1">
          <a:blip r:embed="rId2"/>
          <a:srcRect t="8520"/>
          <a:stretch/>
        </p:blipFill>
        <p:spPr>
          <a:xfrm>
            <a:off x="2264080" y="1737360"/>
            <a:ext cx="8126829" cy="4181842"/>
          </a:xfrm>
        </p:spPr>
      </p:pic>
    </p:spTree>
    <p:extLst>
      <p:ext uri="{BB962C8B-B14F-4D97-AF65-F5344CB8AC3E}">
        <p14:creationId xmlns:p14="http://schemas.microsoft.com/office/powerpoint/2010/main" val="3985033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C0D94-C583-00AA-63AA-9DFBD273AFEE}"/>
              </a:ext>
            </a:extLst>
          </p:cNvPr>
          <p:cNvSpPr>
            <a:spLocks noGrp="1"/>
          </p:cNvSpPr>
          <p:nvPr>
            <p:ph type="title"/>
          </p:nvPr>
        </p:nvSpPr>
        <p:spPr/>
        <p:txBody>
          <a:bodyPr/>
          <a:lstStyle/>
          <a:p>
            <a:r>
              <a:rPr lang="en-US" dirty="0"/>
              <a:t>Clips Available on YouTube</a:t>
            </a:r>
          </a:p>
        </p:txBody>
      </p:sp>
      <p:pic>
        <p:nvPicPr>
          <p:cNvPr id="4" name="Content Placeholder 3">
            <a:extLst>
              <a:ext uri="{FF2B5EF4-FFF2-40B4-BE49-F238E27FC236}">
                <a16:creationId xmlns:a16="http://schemas.microsoft.com/office/drawing/2014/main" id="{977771F6-F6E2-4F61-2650-DA196B9152AE}"/>
              </a:ext>
            </a:extLst>
          </p:cNvPr>
          <p:cNvPicPr>
            <a:picLocks noGrp="1" noChangeAspect="1"/>
          </p:cNvPicPr>
          <p:nvPr>
            <p:ph idx="1"/>
          </p:nvPr>
        </p:nvPicPr>
        <p:blipFill rotWithShape="1">
          <a:blip r:embed="rId2"/>
          <a:srcRect t="2515"/>
          <a:stretch/>
        </p:blipFill>
        <p:spPr>
          <a:xfrm>
            <a:off x="2550407" y="1930400"/>
            <a:ext cx="7151511" cy="3938588"/>
          </a:xfrm>
          <a:prstGeom prst="rect">
            <a:avLst/>
          </a:prstGeom>
        </p:spPr>
      </p:pic>
    </p:spTree>
    <p:extLst>
      <p:ext uri="{BB962C8B-B14F-4D97-AF65-F5344CB8AC3E}">
        <p14:creationId xmlns:p14="http://schemas.microsoft.com/office/powerpoint/2010/main" val="2333913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13ACB-7799-E566-F682-CE8233B4E6D9}"/>
              </a:ext>
            </a:extLst>
          </p:cNvPr>
          <p:cNvSpPr>
            <a:spLocks noGrp="1"/>
          </p:cNvSpPr>
          <p:nvPr>
            <p:ph type="title"/>
          </p:nvPr>
        </p:nvSpPr>
        <p:spPr/>
        <p:txBody>
          <a:bodyPr/>
          <a:lstStyle/>
          <a:p>
            <a:r>
              <a:rPr lang="en-US"/>
              <a:t>Internet Experts</a:t>
            </a:r>
          </a:p>
        </p:txBody>
      </p:sp>
      <p:pic>
        <p:nvPicPr>
          <p:cNvPr id="4" name="Content Placeholder 3">
            <a:extLst>
              <a:ext uri="{FF2B5EF4-FFF2-40B4-BE49-F238E27FC236}">
                <a16:creationId xmlns:a16="http://schemas.microsoft.com/office/drawing/2014/main" id="{5FF37E11-7A96-AB4D-FEF4-2B18230F0D16}"/>
              </a:ext>
            </a:extLst>
          </p:cNvPr>
          <p:cNvPicPr>
            <a:picLocks noGrp="1" noChangeAspect="1"/>
          </p:cNvPicPr>
          <p:nvPr>
            <p:ph idx="1"/>
          </p:nvPr>
        </p:nvPicPr>
        <p:blipFill>
          <a:blip r:embed="rId2"/>
          <a:stretch>
            <a:fillRect/>
          </a:stretch>
        </p:blipFill>
        <p:spPr>
          <a:xfrm>
            <a:off x="1097280" y="1865023"/>
            <a:ext cx="3879417" cy="3879417"/>
          </a:xfrm>
          <a:prstGeom prst="rect">
            <a:avLst/>
          </a:prstGeom>
        </p:spPr>
      </p:pic>
      <p:pic>
        <p:nvPicPr>
          <p:cNvPr id="5" name="Picture 4">
            <a:extLst>
              <a:ext uri="{FF2B5EF4-FFF2-40B4-BE49-F238E27FC236}">
                <a16:creationId xmlns:a16="http://schemas.microsoft.com/office/drawing/2014/main" id="{790B8645-E803-AC05-6360-8D014F22355C}"/>
              </a:ext>
            </a:extLst>
          </p:cNvPr>
          <p:cNvPicPr>
            <a:picLocks noChangeAspect="1"/>
          </p:cNvPicPr>
          <p:nvPr/>
        </p:nvPicPr>
        <p:blipFill>
          <a:blip r:embed="rId3"/>
          <a:stretch>
            <a:fillRect/>
          </a:stretch>
        </p:blipFill>
        <p:spPr>
          <a:xfrm>
            <a:off x="5075382" y="1865023"/>
            <a:ext cx="6080298" cy="3694626"/>
          </a:xfrm>
          <a:prstGeom prst="rect">
            <a:avLst/>
          </a:prstGeom>
        </p:spPr>
      </p:pic>
    </p:spTree>
    <p:extLst>
      <p:ext uri="{BB962C8B-B14F-4D97-AF65-F5344CB8AC3E}">
        <p14:creationId xmlns:p14="http://schemas.microsoft.com/office/powerpoint/2010/main" val="3997805652"/>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10902</TotalTime>
  <Words>1056</Words>
  <Application>Microsoft Office PowerPoint</Application>
  <PresentationFormat>Widescreen</PresentationFormat>
  <Paragraphs>56</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Times New Roman</vt:lpstr>
      <vt:lpstr>Verdana</vt:lpstr>
      <vt:lpstr>Retrospect</vt:lpstr>
      <vt:lpstr>Judging in a High-Profile Case </vt:lpstr>
      <vt:lpstr>Traditional, In-Person Court</vt:lpstr>
      <vt:lpstr>Court: In the Courthouse</vt:lpstr>
      <vt:lpstr>6th Amendment to the Constitution</vt:lpstr>
      <vt:lpstr>YouTube</vt:lpstr>
      <vt:lpstr>PowerPoint Presentation</vt:lpstr>
      <vt:lpstr>TikTok</vt:lpstr>
      <vt:lpstr>Clips Available on YouTube</vt:lpstr>
      <vt:lpstr>Internet Experts</vt:lpstr>
      <vt:lpstr>Juror Oath</vt:lpstr>
      <vt:lpstr>Instruction on Implicit Bias</vt:lpstr>
      <vt:lpstr>Instruction on Implicit Bias</vt:lpstr>
      <vt:lpstr>Instruction on Implicit Bias</vt:lpstr>
      <vt:lpstr>Instruction on Implicit Bias</vt:lpstr>
      <vt:lpstr>Instruction on Implicit Bias</vt:lpstr>
      <vt:lpstr>Instruction on Implicit Bias</vt:lpstr>
      <vt:lpstr>Juror Questions</vt:lpstr>
      <vt:lpstr>I can laugh at this (transcript of a call I received).</vt:lpstr>
      <vt:lpstr>But I can’t laugh at this (phone message).</vt:lpstr>
      <vt:lpstr>And I really can’t laugh at these.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Judging in the Digital Age:   YouTube, Memes, Civility, and Lawyer Responsibility</dc:title>
  <dc:creator>maya gamble</dc:creator>
  <cp:lastModifiedBy>Sean Hanko</cp:lastModifiedBy>
  <cp:revision>4</cp:revision>
  <dcterms:created xsi:type="dcterms:W3CDTF">2022-09-24T18:56:36Z</dcterms:created>
  <dcterms:modified xsi:type="dcterms:W3CDTF">2023-06-12T19:39:53Z</dcterms:modified>
</cp:coreProperties>
</file>